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sldIdLst>
    <p:sldId id="263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3" r:id="rId15"/>
    <p:sldId id="312" r:id="rId16"/>
    <p:sldId id="311" r:id="rId17"/>
    <p:sldId id="314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7AC5C9-C36D-5468-62FE-A563C634925C}" v="96" dt="2025-03-27T12:15:20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slide" Target="slides/slide9.xml" Id="rId13" /><Relationship Type="http://schemas.openxmlformats.org/officeDocument/2006/relationships/slide" Target="slides/slide14.xml" Id="rId18" /><Relationship Type="http://schemas.microsoft.com/office/2015/10/relationships/revisionInfo" Target="revisionInfo.xml" Id="rId26" /><Relationship Type="http://schemas.openxmlformats.org/officeDocument/2006/relationships/customXml" Target="../customXml/item3.xml" Id="rId3" /><Relationship Type="http://schemas.openxmlformats.org/officeDocument/2006/relationships/presProps" Target="presProps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notesMaster" Target="notesMasters/notesMaster1.xml" Id="rId20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tableStyles" Target="tableStyles.xml" Id="rId24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theme" Target="theme/theme1.xml" Id="rId23" /><Relationship Type="http://schemas.openxmlformats.org/officeDocument/2006/relationships/slide" Target="slides/slide6.xml" Id="rId10" /><Relationship Type="http://schemas.openxmlformats.org/officeDocument/2006/relationships/slide" Target="slides/slide15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viewProps" Target="viewProps.xml" Id="rId2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B8243-A96F-4BE4-B331-2878041E517A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9792F-3AD0-4101-9F6C-34A3EC4D8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15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B3D840-DC6B-248D-791E-C7535649A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25A076-31DE-5BC6-9DA8-D3D9B6D50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2D8E95-F9D5-E241-277D-0013227B01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6E1DD-F1AA-EAE8-65EC-4C9B0B0E0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552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4B4AE-5221-1206-5DE9-058741077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B1A1CF-2331-6462-AAE1-BD8059395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A9AD27-557D-4BB1-7333-CB65E2D3C0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err="1"/>
              <a:t>Introductin</a:t>
            </a:r>
            <a:r>
              <a:rPr lang="en-US" sz="1800" b="1"/>
              <a:t> from Joe </a:t>
            </a:r>
            <a:r>
              <a:rPr lang="en-US" sz="1800" b="1" err="1"/>
              <a:t>Savarise</a:t>
            </a:r>
            <a:endParaRPr lang="en-US" sz="1800" b="1"/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Welcome everyone to today’s webinar on PCI DSS 4.0 compliance for the hospitality industry. With the </a:t>
            </a:r>
            <a:r>
              <a:rPr lang="en-US" sz="1800" b="1"/>
              <a:t>March 31, 2025</a:t>
            </a:r>
            <a:r>
              <a:rPr lang="en-US" sz="1800"/>
              <a:t> deadline quickly approaching, hotels, resorts, and restaurants must ensure they are fully compliant with the latest Payment Card Industry Data Security Standard (</a:t>
            </a:r>
            <a:r>
              <a:rPr lang="en-US" sz="1800" b="1"/>
              <a:t>PCI DSS 4.0</a:t>
            </a:r>
            <a:r>
              <a:rPr lang="en-US" sz="1800"/>
              <a:t>).</a:t>
            </a:r>
          </a:p>
          <a:p>
            <a:endParaRPr lang="en-US" sz="1800"/>
          </a:p>
          <a:p>
            <a:r>
              <a:rPr lang="en-US" sz="1800" b="1"/>
              <a:t>Ketan:</a:t>
            </a:r>
            <a:r>
              <a:rPr lang="en-US" sz="1800"/>
              <a:t> Why is PCI compliance critical?</a:t>
            </a:r>
            <a:br>
              <a:rPr lang="en-US" sz="1800"/>
            </a:br>
            <a:endParaRPr lang="en-US" sz="18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/>
              <a:t>Ketan:</a:t>
            </a:r>
            <a:r>
              <a:rPr lang="en-US" sz="1800"/>
              <a:t> PCI compliance is essential for </a:t>
            </a:r>
            <a:r>
              <a:rPr lang="en-US" sz="1800" b="1"/>
              <a:t>protecting guest payment information</a:t>
            </a:r>
            <a:r>
              <a:rPr lang="en-US" sz="1800"/>
              <a:t>, </a:t>
            </a:r>
            <a:r>
              <a:rPr lang="en-US" sz="1800" b="1"/>
              <a:t>avoiding substantial fines</a:t>
            </a:r>
            <a:r>
              <a:rPr lang="en-US" sz="1800"/>
              <a:t>, and </a:t>
            </a:r>
            <a:r>
              <a:rPr lang="en-US" sz="1800" b="1"/>
              <a:t>preventing reputational harm</a:t>
            </a:r>
            <a:r>
              <a:rPr lang="en-US" sz="1800"/>
              <a:t>.</a:t>
            </a:r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What will we cover today?</a:t>
            </a:r>
            <a:br>
              <a:rPr lang="en-US" sz="1800"/>
            </a:br>
            <a:endParaRPr lang="en-US" sz="1800"/>
          </a:p>
          <a:p>
            <a:r>
              <a:rPr lang="en-US" sz="1800"/>
              <a:t>Over the next 90 minutes, we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Break down key changes in </a:t>
            </a:r>
            <a:r>
              <a:rPr lang="en-US" sz="1800" b="1"/>
              <a:t>PCI DSS 4.0</a:t>
            </a:r>
            <a:r>
              <a:rPr lang="en-US" sz="18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Discuss </a:t>
            </a:r>
            <a:r>
              <a:rPr lang="en-US" sz="1800" b="1"/>
              <a:t>compliance strategies</a:t>
            </a:r>
            <a:r>
              <a:rPr lang="en-US" sz="1800"/>
              <a:t> specific to hospitality businesses.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Explore </a:t>
            </a:r>
            <a:r>
              <a:rPr lang="en-US" sz="1800" b="1"/>
              <a:t>real-world challenges</a:t>
            </a:r>
            <a:r>
              <a:rPr lang="en-US" sz="1800"/>
              <a:t> and solutions.</a:t>
            </a:r>
          </a:p>
          <a:p>
            <a:r>
              <a:rPr lang="en-US" sz="1800"/>
              <a:t>We'll conclude with a live </a:t>
            </a:r>
            <a:r>
              <a:rPr lang="en-US" sz="1800" b="1"/>
              <a:t>Q&amp;A session</a:t>
            </a:r>
            <a:r>
              <a:rPr lang="en-US" sz="1800"/>
              <a:t>, so please submit your questions throughout the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3415B-257F-6A03-0379-0097DF9AD0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2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9E239-3E40-0362-DCE2-B2D4728D4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8AB78E-6603-EB3B-8787-BEC7137A6A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6F5A7B-7781-7030-D7B8-4EB552B612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err="1"/>
              <a:t>Introductin</a:t>
            </a:r>
            <a:r>
              <a:rPr lang="en-US" sz="1800" b="1"/>
              <a:t> from Joe </a:t>
            </a:r>
            <a:r>
              <a:rPr lang="en-US" sz="1800" b="1" err="1"/>
              <a:t>Savarise</a:t>
            </a:r>
            <a:endParaRPr lang="en-US" sz="1800" b="1"/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Welcome everyone to today’s webinar on PCI DSS 4.0 compliance for the hospitality industry. With the </a:t>
            </a:r>
            <a:r>
              <a:rPr lang="en-US" sz="1800" b="1"/>
              <a:t>March 31, 2025</a:t>
            </a:r>
            <a:r>
              <a:rPr lang="en-US" sz="1800"/>
              <a:t> deadline quickly approaching, hotels, resorts, and restaurants must ensure they are fully compliant with the latest Payment Card Industry Data Security Standard (</a:t>
            </a:r>
            <a:r>
              <a:rPr lang="en-US" sz="1800" b="1"/>
              <a:t>PCI DSS 4.0</a:t>
            </a:r>
            <a:r>
              <a:rPr lang="en-US" sz="1800"/>
              <a:t>).</a:t>
            </a:r>
          </a:p>
          <a:p>
            <a:endParaRPr lang="en-US" sz="1800"/>
          </a:p>
          <a:p>
            <a:r>
              <a:rPr lang="en-US" sz="1800" b="1"/>
              <a:t>Ketan:</a:t>
            </a:r>
            <a:r>
              <a:rPr lang="en-US" sz="1800"/>
              <a:t> Why is PCI compliance critical?</a:t>
            </a:r>
            <a:br>
              <a:rPr lang="en-US" sz="1800"/>
            </a:br>
            <a:endParaRPr lang="en-US" sz="18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/>
              <a:t>Ketan:</a:t>
            </a:r>
            <a:r>
              <a:rPr lang="en-US" sz="1800"/>
              <a:t> PCI compliance is essential for </a:t>
            </a:r>
            <a:r>
              <a:rPr lang="en-US" sz="1800" b="1"/>
              <a:t>protecting guest payment information</a:t>
            </a:r>
            <a:r>
              <a:rPr lang="en-US" sz="1800"/>
              <a:t>, </a:t>
            </a:r>
            <a:r>
              <a:rPr lang="en-US" sz="1800" b="1"/>
              <a:t>avoiding substantial fines</a:t>
            </a:r>
            <a:r>
              <a:rPr lang="en-US" sz="1800"/>
              <a:t>, and </a:t>
            </a:r>
            <a:r>
              <a:rPr lang="en-US" sz="1800" b="1"/>
              <a:t>preventing reputational harm</a:t>
            </a:r>
            <a:r>
              <a:rPr lang="en-US" sz="1800"/>
              <a:t>.</a:t>
            </a:r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What will we cover today?</a:t>
            </a:r>
            <a:br>
              <a:rPr lang="en-US" sz="1800"/>
            </a:br>
            <a:endParaRPr lang="en-US" sz="1800"/>
          </a:p>
          <a:p>
            <a:r>
              <a:rPr lang="en-US" sz="1800"/>
              <a:t>Over the next 90 minutes, we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Break down key changes in </a:t>
            </a:r>
            <a:r>
              <a:rPr lang="en-US" sz="1800" b="1"/>
              <a:t>PCI DSS 4.0</a:t>
            </a:r>
            <a:r>
              <a:rPr lang="en-US" sz="18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Discuss </a:t>
            </a:r>
            <a:r>
              <a:rPr lang="en-US" sz="1800" b="1"/>
              <a:t>compliance strategies</a:t>
            </a:r>
            <a:r>
              <a:rPr lang="en-US" sz="1800"/>
              <a:t> specific to hospitality businesses.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Explore </a:t>
            </a:r>
            <a:r>
              <a:rPr lang="en-US" sz="1800" b="1"/>
              <a:t>real-world challenges</a:t>
            </a:r>
            <a:r>
              <a:rPr lang="en-US" sz="1800"/>
              <a:t> and solutions.</a:t>
            </a:r>
          </a:p>
          <a:p>
            <a:r>
              <a:rPr lang="en-US" sz="1800"/>
              <a:t>We'll conclude with a live </a:t>
            </a:r>
            <a:r>
              <a:rPr lang="en-US" sz="1800" b="1"/>
              <a:t>Q&amp;A session</a:t>
            </a:r>
            <a:r>
              <a:rPr lang="en-US" sz="1800"/>
              <a:t>, so please submit your questions throughout the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1B6F8-D43C-1EDB-B339-3097DE4391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37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2F4A6-990A-5FDA-F7B0-5F68782F1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577370-9903-AC02-B2EB-8E8107097E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A20718-D993-F379-0123-99365838D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C02309-7075-D76A-C3BF-0927ECD8DA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49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234B3-6879-F007-49D2-F81DAEDB6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1BA902-F3B9-1877-A811-A020ECA9B7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72B71F-1442-DFFE-E409-5A86F38F24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err="1"/>
              <a:t>Introductin</a:t>
            </a:r>
            <a:r>
              <a:rPr lang="en-US" sz="1800" b="1"/>
              <a:t> from Joe </a:t>
            </a:r>
            <a:r>
              <a:rPr lang="en-US" sz="1800" b="1" err="1"/>
              <a:t>Savarise</a:t>
            </a:r>
            <a:endParaRPr lang="en-US" sz="1800" b="1"/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Welcome everyone to today’s webinar on PCI DSS 4.0 compliance for the hospitality industry. With the </a:t>
            </a:r>
            <a:r>
              <a:rPr lang="en-US" sz="1800" b="1"/>
              <a:t>March 31, 2025</a:t>
            </a:r>
            <a:r>
              <a:rPr lang="en-US" sz="1800"/>
              <a:t> deadline quickly approaching, hotels, resorts, and restaurants must ensure they are fully compliant with the latest Payment Card Industry Data Security Standard (</a:t>
            </a:r>
            <a:r>
              <a:rPr lang="en-US" sz="1800" b="1"/>
              <a:t>PCI DSS 4.0</a:t>
            </a:r>
            <a:r>
              <a:rPr lang="en-US" sz="1800"/>
              <a:t>).</a:t>
            </a:r>
          </a:p>
          <a:p>
            <a:endParaRPr lang="en-US" sz="1800"/>
          </a:p>
          <a:p>
            <a:r>
              <a:rPr lang="en-US" sz="1800" b="1"/>
              <a:t>Ketan:</a:t>
            </a:r>
            <a:r>
              <a:rPr lang="en-US" sz="1800"/>
              <a:t> Why is PCI compliance critical?</a:t>
            </a:r>
            <a:br>
              <a:rPr lang="en-US" sz="1800"/>
            </a:br>
            <a:endParaRPr lang="en-US" sz="18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/>
              <a:t>Ketan:</a:t>
            </a:r>
            <a:r>
              <a:rPr lang="en-US" sz="1800"/>
              <a:t> PCI compliance is essential for </a:t>
            </a:r>
            <a:r>
              <a:rPr lang="en-US" sz="1800" b="1"/>
              <a:t>protecting guest payment information</a:t>
            </a:r>
            <a:r>
              <a:rPr lang="en-US" sz="1800"/>
              <a:t>, </a:t>
            </a:r>
            <a:r>
              <a:rPr lang="en-US" sz="1800" b="1"/>
              <a:t>avoiding substantial fines</a:t>
            </a:r>
            <a:r>
              <a:rPr lang="en-US" sz="1800"/>
              <a:t>, and </a:t>
            </a:r>
            <a:r>
              <a:rPr lang="en-US" sz="1800" b="1"/>
              <a:t>preventing reputational harm</a:t>
            </a:r>
            <a:r>
              <a:rPr lang="en-US" sz="1800"/>
              <a:t>.</a:t>
            </a:r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What will we cover today?</a:t>
            </a:r>
            <a:br>
              <a:rPr lang="en-US" sz="1800"/>
            </a:br>
            <a:endParaRPr lang="en-US" sz="1800"/>
          </a:p>
          <a:p>
            <a:r>
              <a:rPr lang="en-US" sz="1800"/>
              <a:t>Over the next 90 minutes, we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Break down key changes in </a:t>
            </a:r>
            <a:r>
              <a:rPr lang="en-US" sz="1800" b="1"/>
              <a:t>PCI DSS 4.0</a:t>
            </a:r>
            <a:r>
              <a:rPr lang="en-US" sz="18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Discuss </a:t>
            </a:r>
            <a:r>
              <a:rPr lang="en-US" sz="1800" b="1"/>
              <a:t>compliance strategies</a:t>
            </a:r>
            <a:r>
              <a:rPr lang="en-US" sz="1800"/>
              <a:t> specific to hospitality businesses.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Explore </a:t>
            </a:r>
            <a:r>
              <a:rPr lang="en-US" sz="1800" b="1"/>
              <a:t>real-world challenges</a:t>
            </a:r>
            <a:r>
              <a:rPr lang="en-US" sz="1800"/>
              <a:t> and solutions.</a:t>
            </a:r>
          </a:p>
          <a:p>
            <a:r>
              <a:rPr lang="en-US" sz="1800"/>
              <a:t>We'll conclude with a live </a:t>
            </a:r>
            <a:r>
              <a:rPr lang="en-US" sz="1800" b="1"/>
              <a:t>Q&amp;A session</a:t>
            </a:r>
            <a:r>
              <a:rPr lang="en-US" sz="1800"/>
              <a:t>, so please submit your questions throughout the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7AFC2-CEFA-59B1-D6FE-2995AC7944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506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0A12D-4533-209B-D1FA-3D417EB8E7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ACCFC4-1145-40EB-E524-A06DB191B3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B72F2C-DFBD-39A5-B577-FED73199A4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Ketan How has AI-powered video surveillance evolved in recent years?</a:t>
            </a:r>
            <a:endParaRPr lang="en-US" dirty="0"/>
          </a:p>
          <a:p>
            <a:r>
              <a:rPr lang="en-US" b="1" dirty="0"/>
              <a:t>Gabby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AI surveillance has shifted from simple motion detection to </a:t>
            </a:r>
            <a:r>
              <a:rPr lang="en-US" b="1"/>
              <a:t>real-time analysis using deep learning</a:t>
            </a:r>
            <a:r>
              <a:rPr lang="en-US"/>
              <a:t> and </a:t>
            </a:r>
            <a:r>
              <a:rPr lang="en-US" b="1"/>
              <a:t>behavioral analytics</a:t>
            </a:r>
            <a:r>
              <a:rPr lang="en-US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AI can now recognize </a:t>
            </a:r>
            <a:r>
              <a:rPr lang="en-US" b="1"/>
              <a:t>patterns, objects, and human behaviors</a:t>
            </a:r>
            <a:r>
              <a:rPr lang="en-US"/>
              <a:t> to differentiate between normal activity and potential threats.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Advancements in </a:t>
            </a:r>
            <a:r>
              <a:rPr lang="en-US" b="1"/>
              <a:t>computer vision</a:t>
            </a:r>
            <a:r>
              <a:rPr lang="en-US"/>
              <a:t> and </a:t>
            </a:r>
            <a:r>
              <a:rPr lang="en-US" b="1"/>
              <a:t>edge computing</a:t>
            </a:r>
            <a:r>
              <a:rPr lang="en-US"/>
              <a:t> allow for faster, more accurate threat detection.</a:t>
            </a:r>
          </a:p>
          <a:p>
            <a:pPr marL="285750" indent="-285750">
              <a:buFont typeface="Arial"/>
              <a:buChar char="•"/>
            </a:pPr>
            <a:r>
              <a:rPr lang="en-US" b="1" dirty="0"/>
              <a:t>Cloud-based AI</a:t>
            </a:r>
            <a:r>
              <a:rPr lang="en-US" dirty="0"/>
              <a:t> enables remote access, real-time alerts, and better data storage options.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*************************************</a:t>
            </a:r>
          </a:p>
          <a:p>
            <a:pPr>
              <a:buFont typeface="Arial"/>
              <a:buChar char="•"/>
            </a:pPr>
            <a:r>
              <a:rPr lang="en-US" b="1" dirty="0"/>
              <a:t>Ketan Why is AI surveillance becoming a critical tool for the hospitality industry?</a:t>
            </a:r>
            <a:endParaRPr lang="en-US" dirty="0"/>
          </a:p>
          <a:p>
            <a:r>
              <a:rPr lang="en-US" b="1" dirty="0"/>
              <a:t>Gabby</a:t>
            </a:r>
          </a:p>
          <a:p>
            <a:pPr marL="285750" indent="-285750">
              <a:buFont typeface="Arial"/>
              <a:buChar char="•"/>
            </a:pPr>
            <a:r>
              <a:rPr lang="en-US" b="1"/>
              <a:t>Rising vandalism, theft, and unauthorized access</a:t>
            </a:r>
            <a:r>
              <a:rPr lang="en-US" dirty="0"/>
              <a:t> in hotels necessitate advanced security measures.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AI can </a:t>
            </a:r>
            <a:r>
              <a:rPr lang="en-US" b="1"/>
              <a:t>proactively detect suspicious behavior</a:t>
            </a:r>
            <a:r>
              <a:rPr lang="en-US"/>
              <a:t> before an incident occurs.</a:t>
            </a:r>
          </a:p>
          <a:p>
            <a:pPr marL="285750" indent="-285750">
              <a:buFont typeface="Arial"/>
              <a:buChar char="•"/>
            </a:pPr>
            <a:r>
              <a:rPr lang="en-US" b="1"/>
              <a:t>Improves operational efficiency</a:t>
            </a:r>
            <a:r>
              <a:rPr lang="en-US"/>
              <a:t>, reducing the need for constant human monitoring.</a:t>
            </a:r>
          </a:p>
          <a:p>
            <a:pPr marL="285750" indent="-285750">
              <a:buFont typeface="Arial"/>
              <a:buChar char="•"/>
            </a:pPr>
            <a:r>
              <a:rPr lang="en-US"/>
              <a:t>Enhances </a:t>
            </a:r>
            <a:r>
              <a:rPr lang="en-US" b="1"/>
              <a:t>guest safety and experience</a:t>
            </a:r>
            <a:r>
              <a:rPr lang="en-US"/>
              <a:t> while ensuring regulatory compliance.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A0B9F-A61A-7BA8-5D6F-EC654C284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18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AAB5B-B320-2ED1-C29F-BAD44E0B8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7A34DF6-807A-C557-BEF8-B3A865BFF6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6912A4-CDBB-411B-0A83-E1343B413A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Evolution of AI Surveillance</a:t>
            </a:r>
          </a:p>
          <a:p>
            <a:r>
              <a:rPr lang="en-US" b="1" dirty="0"/>
              <a:t>Ketan  </a:t>
            </a:r>
            <a:endParaRPr lang="en-US" dirty="0"/>
          </a:p>
          <a:p>
            <a:r>
              <a:rPr lang="en-US" b="1" dirty="0"/>
              <a:t>How does AI differentiate between normal guest behavior and potential security threats?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Gabby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AI </a:t>
            </a:r>
            <a:r>
              <a:rPr lang="en-US" b="1" dirty="0"/>
              <a:t>analyzes movement patterns</a:t>
            </a:r>
            <a:r>
              <a:rPr lang="en-US" dirty="0"/>
              <a:t> to distinguish between normal guest activities and unusual behaviors (e.g., loitering, aggressive actions).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Uses </a:t>
            </a:r>
            <a:r>
              <a:rPr lang="en-US" b="1" dirty="0"/>
              <a:t>machine learning models trained on hotel-specific scenarios</a:t>
            </a:r>
            <a:r>
              <a:rPr lang="en-US" dirty="0"/>
              <a:t> to adapt to different environments.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Can identify </a:t>
            </a:r>
            <a:r>
              <a:rPr lang="en-US" b="1" dirty="0"/>
              <a:t>crowd formations, sudden movements, or unauthorized access to restricted areas</a:t>
            </a:r>
            <a:r>
              <a:rPr lang="en-US" dirty="0"/>
              <a:t>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/>
              <a:t>****************************************</a:t>
            </a:r>
          </a:p>
          <a:p>
            <a:r>
              <a:rPr lang="en-US" b="1" dirty="0"/>
              <a:t>Ketan </a:t>
            </a:r>
            <a:endParaRPr lang="en-US" dirty="0"/>
          </a:p>
          <a:p>
            <a:r>
              <a:rPr lang="en-US" b="1" dirty="0"/>
              <a:t>Can AI surveillance detect weapons or suspicious activity in real-time?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Gabby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Yes, AI-powered cameras can detect </a:t>
            </a:r>
            <a:r>
              <a:rPr lang="en-US" b="1" dirty="0"/>
              <a:t>firearms, knives, and other weapons</a:t>
            </a:r>
            <a:r>
              <a:rPr lang="en-US" dirty="0"/>
              <a:t> using </a:t>
            </a:r>
            <a:r>
              <a:rPr lang="en-US" b="1" dirty="0"/>
              <a:t>object recognition technology</a:t>
            </a:r>
            <a:r>
              <a:rPr lang="en-US" dirty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Alerts security staff instantly when a </a:t>
            </a:r>
            <a:r>
              <a:rPr lang="en-US" b="1" dirty="0"/>
              <a:t>weapon is identified</a:t>
            </a:r>
            <a:r>
              <a:rPr lang="en-US" dirty="0"/>
              <a:t>, allowing for a quicker response.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Can analyze </a:t>
            </a:r>
            <a:r>
              <a:rPr lang="en-US" b="1" dirty="0"/>
              <a:t>suspicious body language</a:t>
            </a:r>
            <a:r>
              <a:rPr lang="en-US" dirty="0"/>
              <a:t>, such as someone concealing an object.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/>
              <a:t>*******************</a:t>
            </a:r>
          </a:p>
          <a:p>
            <a:r>
              <a:rPr lang="en-US" dirty="0"/>
              <a:t>Ketan</a:t>
            </a:r>
          </a:p>
          <a:p>
            <a:r>
              <a:rPr lang="en-US" b="1" dirty="0"/>
              <a:t>What role do facial recognition and license plate recognition play in hotel security? How can hotels use them responsibly?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Gabby</a:t>
            </a:r>
          </a:p>
          <a:p>
            <a:pPr marL="285750" indent="-285750">
              <a:buFont typeface="Arial"/>
              <a:buChar char="•"/>
            </a:pPr>
            <a:r>
              <a:rPr lang="en-US" b="1" dirty="0"/>
              <a:t>Facial recognition</a:t>
            </a:r>
            <a:r>
              <a:rPr lang="en-US" dirty="0"/>
              <a:t> helps identify known criminals, VIP guests, or banned individuals.</a:t>
            </a:r>
          </a:p>
          <a:p>
            <a:pPr marL="285750" indent="-285750">
              <a:buFont typeface="Arial"/>
              <a:buChar char="•"/>
            </a:pPr>
            <a:r>
              <a:rPr lang="en-US" b="1" dirty="0"/>
              <a:t>License plate recognition</a:t>
            </a:r>
            <a:r>
              <a:rPr lang="en-US" dirty="0"/>
              <a:t> ensures secure parking areas by detecting unauthorized vehicles.</a:t>
            </a:r>
          </a:p>
          <a:p>
            <a:pPr marL="285750" indent="-285750">
              <a:buFont typeface="Arial"/>
              <a:buChar char="•"/>
            </a:pPr>
            <a:r>
              <a:rPr lang="en-US" dirty="0"/>
              <a:t>To use responsibly, hotels should:</a:t>
            </a:r>
          </a:p>
          <a:p>
            <a:pPr marL="742950" lvl="1" indent="-285750">
              <a:buAutoNum type="arabicPeriod"/>
            </a:pPr>
            <a:r>
              <a:rPr lang="en-US" b="1" dirty="0"/>
              <a:t>Obtain guest consent</a:t>
            </a:r>
            <a:r>
              <a:rPr lang="en-US" dirty="0"/>
              <a:t> when required.</a:t>
            </a:r>
          </a:p>
          <a:p>
            <a:pPr marL="742950" lvl="1" indent="-285750">
              <a:buAutoNum type="arabicPeriod"/>
            </a:pPr>
            <a:r>
              <a:rPr lang="en-US" b="1" dirty="0"/>
              <a:t>Comply with local privacy laws</a:t>
            </a:r>
            <a:r>
              <a:rPr lang="en-US" dirty="0"/>
              <a:t> (e.g., GDPR, CCPA).</a:t>
            </a:r>
          </a:p>
          <a:p>
            <a:pPr marL="742950" lvl="1" indent="-285750">
              <a:buAutoNum type="arabicPeriod"/>
            </a:pPr>
            <a:r>
              <a:rPr lang="en-US" b="1" dirty="0"/>
              <a:t>Store data securely and limit access</a:t>
            </a:r>
            <a:r>
              <a:rPr lang="en-US"/>
              <a:t> to authorized personnel.</a:t>
            </a:r>
          </a:p>
          <a:p>
            <a:pPr lvl="1"/>
            <a:br>
              <a:rPr lang="en-US" b="1" dirty="0">
                <a:cs typeface="+mn-lt"/>
              </a:rPr>
            </a:br>
            <a:r>
              <a:rPr lang="en-US" b="1" dirty="0"/>
              <a:t>**************************************</a:t>
            </a:r>
          </a:p>
          <a:p>
            <a:pPr lvl="1"/>
            <a:r>
              <a:rPr lang="en-US" b="1"/>
              <a:t>Ketan</a:t>
            </a:r>
            <a:endParaRPr lang="en-US" b="1" dirty="0"/>
          </a:p>
          <a:p>
            <a:pPr lvl="1"/>
            <a:r>
              <a:rPr lang="en-US" b="1" dirty="0"/>
              <a:t>How does AI help reduce false alarms compared to traditional motion-detection cameras?</a:t>
            </a:r>
            <a:endParaRPr lang="en-US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Gabby</a:t>
            </a:r>
          </a:p>
          <a:p>
            <a:pPr marL="742950" lvl="1" indent="-285750">
              <a:buAutoNum type="arabicPeriod"/>
            </a:pPr>
            <a:r>
              <a:rPr lang="en-US" dirty="0"/>
              <a:t>AI </a:t>
            </a:r>
            <a:r>
              <a:rPr lang="en-US" b="1" dirty="0"/>
              <a:t>analyzes movement contextually</a:t>
            </a:r>
            <a:r>
              <a:rPr lang="en-US" dirty="0"/>
              <a:t>, differentiating between a guest walking and someone attempting forced entry.</a:t>
            </a:r>
          </a:p>
          <a:p>
            <a:pPr marL="742950" lvl="1" indent="-285750">
              <a:buAutoNum type="arabicPeriod"/>
            </a:pPr>
            <a:r>
              <a:rPr lang="en-US" dirty="0"/>
              <a:t>Uses </a:t>
            </a:r>
            <a:r>
              <a:rPr lang="en-US" b="1" dirty="0"/>
              <a:t>multi-factor analysis</a:t>
            </a:r>
            <a:r>
              <a:rPr lang="en-US" dirty="0"/>
              <a:t> (e.g., speed, direction, frequency of movement) to reduce false positives.</a:t>
            </a:r>
            <a:endParaRPr lang="en-US"/>
          </a:p>
          <a:p>
            <a:pPr marL="742950" lvl="1" indent="-285750">
              <a:buAutoNum type="arabicPeriod"/>
            </a:pPr>
            <a:r>
              <a:rPr lang="en-US" dirty="0"/>
              <a:t>Can </a:t>
            </a:r>
            <a:r>
              <a:rPr lang="en-US" b="1" dirty="0"/>
              <a:t>learn and adapt over time</a:t>
            </a:r>
            <a:r>
              <a:rPr lang="en-US"/>
              <a:t> to improve accuracy based on real-world data.</a:t>
            </a:r>
          </a:p>
          <a:p>
            <a:endParaRPr lang="en-US" b="1" dirty="0"/>
          </a:p>
          <a:p>
            <a:endParaRPr lang="en-US" sz="1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70327F-1491-1463-A6AA-8908E228D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02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F4E20-662B-3C78-C214-38EE68C8A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FCE3C9-CCD6-0FA8-3E74-797BB28E22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A6F977-3454-2251-94CC-332E0E501D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What does the setup process look like for hotels wanting to implement AI video surveillance?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 dirty="0"/>
              <a:t>Can AI surveillance integrate with existing security systems, such as access control and alarm systems?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 dirty="0"/>
              <a:t>What are the biggest challenges hotels face when adopting AI-based security solutions, and how can they overcome them?</a:t>
            </a:r>
            <a:endParaRPr lang="en-US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33EAE-242D-B421-BD9F-103AC18484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90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7E163-109C-4D64-883F-0503E1593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333A1E-0DB9-95AD-9183-2DC6421B30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4BA8E3-62A5-E35D-EB0E-D7A455B9E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403C5-B6BC-049C-8CD6-00558C470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20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E96492-C572-5DF8-56CE-6618EED16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602AEC-8953-02F1-BDAB-93DC129B6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A00F6-6FC0-7446-5230-90944EEFF7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err="1"/>
              <a:t>Introductin</a:t>
            </a:r>
            <a:r>
              <a:rPr lang="en-US" sz="1800" b="1"/>
              <a:t> from Joe </a:t>
            </a:r>
            <a:r>
              <a:rPr lang="en-US" sz="1800" b="1" err="1"/>
              <a:t>Savarise</a:t>
            </a:r>
            <a:endParaRPr lang="en-US" sz="1800" b="1"/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Welcome everyone to today’s webinar on PCI DSS 4.0 compliance for the hospitality industry. With the </a:t>
            </a:r>
            <a:r>
              <a:rPr lang="en-US" sz="1800" b="1"/>
              <a:t>March 31, 2025</a:t>
            </a:r>
            <a:r>
              <a:rPr lang="en-US" sz="1800"/>
              <a:t> deadline quickly approaching, hotels, resorts, and restaurants must ensure they are fully compliant with the latest Payment Card Industry Data Security Standard (</a:t>
            </a:r>
            <a:r>
              <a:rPr lang="en-US" sz="1800" b="1"/>
              <a:t>PCI DSS 4.0</a:t>
            </a:r>
            <a:r>
              <a:rPr lang="en-US" sz="1800"/>
              <a:t>).</a:t>
            </a:r>
          </a:p>
          <a:p>
            <a:endParaRPr lang="en-US" sz="1800"/>
          </a:p>
          <a:p>
            <a:r>
              <a:rPr lang="en-US" sz="1800" b="1"/>
              <a:t>Ketan:</a:t>
            </a:r>
            <a:r>
              <a:rPr lang="en-US" sz="1800"/>
              <a:t> Why is PCI compliance critical?</a:t>
            </a:r>
            <a:br>
              <a:rPr lang="en-US" sz="1800"/>
            </a:br>
            <a:endParaRPr lang="en-US" sz="18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/>
              <a:t>Ketan:</a:t>
            </a:r>
            <a:r>
              <a:rPr lang="en-US" sz="1800"/>
              <a:t> PCI compliance is essential for </a:t>
            </a:r>
            <a:r>
              <a:rPr lang="en-US" sz="1800" b="1"/>
              <a:t>protecting guest payment information</a:t>
            </a:r>
            <a:r>
              <a:rPr lang="en-US" sz="1800"/>
              <a:t>, </a:t>
            </a:r>
            <a:r>
              <a:rPr lang="en-US" sz="1800" b="1"/>
              <a:t>avoiding substantial fines</a:t>
            </a:r>
            <a:r>
              <a:rPr lang="en-US" sz="1800"/>
              <a:t>, and </a:t>
            </a:r>
            <a:r>
              <a:rPr lang="en-US" sz="1800" b="1"/>
              <a:t>preventing reputational harm</a:t>
            </a:r>
            <a:r>
              <a:rPr lang="en-US" sz="1800"/>
              <a:t>.</a:t>
            </a:r>
          </a:p>
          <a:p>
            <a:endParaRPr lang="en-US" sz="1800" b="1"/>
          </a:p>
          <a:p>
            <a:r>
              <a:rPr lang="en-US" sz="1800" b="1"/>
              <a:t>Ketan:</a:t>
            </a:r>
            <a:r>
              <a:rPr lang="en-US" sz="1800"/>
              <a:t> What will we cover today?</a:t>
            </a:r>
            <a:br>
              <a:rPr lang="en-US" sz="1800"/>
            </a:br>
            <a:endParaRPr lang="en-US" sz="1800"/>
          </a:p>
          <a:p>
            <a:r>
              <a:rPr lang="en-US" sz="1800"/>
              <a:t>Over the next 90 minutes, we will: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Break down key changes in </a:t>
            </a:r>
            <a:r>
              <a:rPr lang="en-US" sz="1800" b="1"/>
              <a:t>PCI DSS 4.0</a:t>
            </a:r>
            <a:r>
              <a:rPr lang="en-US" sz="18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Discuss </a:t>
            </a:r>
            <a:r>
              <a:rPr lang="en-US" sz="1800" b="1"/>
              <a:t>compliance strategies</a:t>
            </a:r>
            <a:r>
              <a:rPr lang="en-US" sz="1800"/>
              <a:t> specific to hospitality businesses.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/>
              <a:t>Explore </a:t>
            </a:r>
            <a:r>
              <a:rPr lang="en-US" sz="1800" b="1"/>
              <a:t>real-world challenges</a:t>
            </a:r>
            <a:r>
              <a:rPr lang="en-US" sz="1800"/>
              <a:t> and solutions.</a:t>
            </a:r>
          </a:p>
          <a:p>
            <a:r>
              <a:rPr lang="en-US" sz="1800"/>
              <a:t>We'll conclude with a live </a:t>
            </a:r>
            <a:r>
              <a:rPr lang="en-US" sz="1800" b="1"/>
              <a:t>Q&amp;A session</a:t>
            </a:r>
            <a:r>
              <a:rPr lang="en-US" sz="1800"/>
              <a:t>, so please submit your questions throughout the presentation.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42C9E-8132-583B-8C22-66375A8EF3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88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2E301-EEA8-D55D-EF5E-9FDB58CFF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399683-082F-1B80-E695-03684E891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926B77-C509-FBE8-4A29-B2B4D25825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5477FD-D552-EB9A-F2ED-8A5115E480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82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9DF4E-033B-B2BA-8ED7-4F5C10D35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DD5437-F891-D84A-F0E2-A5F2E4D5B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0514B5-2A35-56E4-78D2-F4E1E26159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178D46-7933-46B8-AA10-DFA12A487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286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6B8C1-E428-9164-22CA-E92886A8B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14A6D7-04EE-18BC-4091-1C7C199DFC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A72BAC-59E6-376C-B40E-B211300A4D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B5E7E-777F-1DF2-ECE6-B9D0E215CE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9792F-3AD0-4101-9F6C-34A3EC4D88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03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pema@defenovate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02E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15ED073-39DD-3AB7-89E9-6C0E951D4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883349"/>
            <a:ext cx="8178799" cy="5091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965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A198D9-FBC2-96F8-947D-67687435F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E54840-C9DE-E7AF-973D-507022595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BFF421-FD1B-64DC-4EB7-1CD008957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0CF640-307B-5DBF-00DB-CAE42648E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93AEA9-B897-6C65-EF41-4FDAF9A37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Cost &amp; ROI Considerations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A22A7E-2902-0CF3-D649-0979BFD823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FB0E694-FB84-5999-01E8-3F1063E10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16007D2-AF9E-F3A5-3F14-663CB9E2C5A5}"/>
              </a:ext>
            </a:extLst>
          </p:cNvPr>
          <p:cNvSpPr txBox="1"/>
          <p:nvPr/>
        </p:nvSpPr>
        <p:spPr>
          <a:xfrm>
            <a:off x="594360" y="2343150"/>
            <a:ext cx="7772400" cy="38472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Cost comparison: AI vs. traditional security measures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Potential ROI: Preventing losses, improving efficiency, and enhancing guest trust</a:t>
            </a:r>
            <a:endParaRPr lang="en-US" sz="2000" dirty="0"/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3762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672D04-0AD6-13A1-CD22-7159D438A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51FED2-4BC3-8BAF-1A5B-0DBA4115C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438ADF10-8C30-3161-ABA0-960776B60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0D1191-70C1-1926-214C-AC2AA8C76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00C231-73ED-300A-AE7B-1D926956C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Next Steps &amp; Conclusion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0EEA3-6E3F-A8EF-5B4B-9C689C5C7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50C3A66-9A48-F992-D7BB-E02C7D5A3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C389D3-B553-6749-B4BE-ECC8A485DADD}"/>
              </a:ext>
            </a:extLst>
          </p:cNvPr>
          <p:cNvSpPr txBox="1"/>
          <p:nvPr/>
        </p:nvSpPr>
        <p:spPr>
          <a:xfrm>
            <a:off x="594360" y="2343150"/>
            <a:ext cx="7772400" cy="437042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How hotels can get started with AI surveillance</a:t>
            </a: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Key takeaways and final thoughts</a:t>
            </a: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8321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F02CC1-1F48-900E-1B17-5CBD27FBB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EFB2E1-86CF-2FA5-7D63-3BBB1A9E9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C351AA5B-3A54-437A-6B22-69E7B334F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ABCBF7-8B2D-A30D-A82A-AE32133BD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487935-7065-DFF2-943C-F9D6519F7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Future of AI in Hotel Security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B0DB64-00BF-15C2-5FC9-3114FBFDD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DE80BED-45BE-78FC-3069-017616902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5B43E5-3D16-2198-5AC7-077433185E94}"/>
              </a:ext>
            </a:extLst>
          </p:cNvPr>
          <p:cNvSpPr txBox="1"/>
          <p:nvPr/>
        </p:nvSpPr>
        <p:spPr>
          <a:xfrm>
            <a:off x="594360" y="2343150"/>
            <a:ext cx="7772400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Upcoming innovations in AI surveillance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Predictions for the next five years in hospitality security</a:t>
            </a:r>
            <a:endParaRPr lang="en-US" dirty="0"/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7186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12E2C9-592F-30F1-E7D5-FC558510E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ED06725-19F0-A84E-E05C-0B99B462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986DE682-7E83-C4D4-CC18-467468716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A6240C9-FF5B-86FA-DECC-FFBCB7AC9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3B361D-EB32-370E-FC83-90A82A153E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Addressing Concerns &amp; Misconceptions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1C527-114E-A21D-2D56-489761BC4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85D2F3B-E69F-9C3F-8476-F6948FB20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B0E5FE-098C-9AF6-A5D6-FCA8D6605826}"/>
              </a:ext>
            </a:extLst>
          </p:cNvPr>
          <p:cNvSpPr txBox="1"/>
          <p:nvPr/>
        </p:nvSpPr>
        <p:spPr>
          <a:xfrm>
            <a:off x="594360" y="2343150"/>
            <a:ext cx="7772400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Common myths about AI surveillance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Reality: What AI can and can’t do in hotel security</a:t>
            </a:r>
            <a:endParaRPr lang="en-US" sz="2000" b="1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6121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115DF6-A3F6-1785-52C0-EBC162E86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EA6905-0D17-9416-F143-D51D1A97F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8056F1-08AF-8ECE-3F1A-3B81187FF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458516-A3FC-BA4F-B5AE-8F28C8892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CC2319-384A-8471-0139-919BE46ED4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Q&amp;A &amp; Contact Information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2F7DFC-5A15-447B-C1CE-952113408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AF058E4-B413-BA45-4B88-8667938A1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774C8A-0AD4-169C-EC90-3E0F0593C8DF}"/>
              </a:ext>
            </a:extLst>
          </p:cNvPr>
          <p:cNvSpPr txBox="1"/>
          <p:nvPr/>
        </p:nvSpPr>
        <p:spPr>
          <a:xfrm>
            <a:off x="594360" y="2343150"/>
            <a:ext cx="7772400" cy="46474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Open floor for audience questions</a:t>
            </a: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Where to learn more / Contact details</a:t>
            </a:r>
          </a:p>
          <a:p>
            <a:pPr>
              <a:buFont typeface="Arial"/>
              <a:buChar char="•"/>
            </a:pP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1202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E0ABDE-15BE-4275-4DEB-65AFEC994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41E159-EB72-7ED2-7783-F4CFF9019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234EA3D-5FED-EFAC-020A-95FC5ED99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326143-B89A-C72D-1D8C-107BD765A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1B120B-3703-6B86-E98C-E97250773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605611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 dirty="0">
                <a:latin typeface="+mj-lt"/>
                <a:ea typeface="+mj-ea"/>
                <a:cs typeface="+mj-cs"/>
              </a:rPr>
              <a:t>OHLA Innovation </a:t>
            </a:r>
            <a:r>
              <a:rPr lang="en-US" sz="3500" dirty="0"/>
              <a:t>&amp;</a:t>
            </a:r>
            <a:r>
              <a:rPr lang="en-US" sz="3500" kern="1200" dirty="0">
                <a:latin typeface="+mj-lt"/>
                <a:ea typeface="+mj-ea"/>
                <a:cs typeface="+mj-cs"/>
              </a:rPr>
              <a:t> Technology Committee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50ACB-7E07-133A-B25B-8EA54A01E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6056111" cy="36697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Thank you</a:t>
            </a: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Free One-Hour Assessment</a:t>
            </a:r>
            <a:endParaRPr lang="en-US" sz="2400">
              <a:solidFill>
                <a:schemeClr val="tx1"/>
              </a:solidFill>
            </a:endParaRP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  <a:ea typeface="Calibri"/>
              <a:cs typeface="Calibri"/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  <a:hlinkClick r:id="rId2"/>
              </a:rPr>
              <a:t>kpema@defenovate.com</a:t>
            </a:r>
            <a:endParaRPr lang="en-US" sz="28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>
              <a:solidFill>
                <a:schemeClr val="tx1"/>
              </a:solidFill>
            </a:endParaRPr>
          </a:p>
          <a:p>
            <a:pPr indent="-2286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/>
                </a:solidFill>
              </a:rPr>
              <a:t>513-255-5847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442AED9-1A7E-5B1A-563B-7689C47E83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58883DE-A68E-0B2C-B76D-75B2B70FA0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2239" y="2923247"/>
            <a:ext cx="3105319" cy="315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7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65D910-148F-CD34-6259-64796F9D3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EC0148-452D-9B62-057F-B226DECE7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35685F41-C0A7-6C3B-008D-61A1F2813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341059-207B-6FF5-5012-DCB27FE53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2A91A7-891A-627A-1083-AE14ABF0D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866" y="621311"/>
            <a:ext cx="4139831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9F8902-0F19-35C2-F60D-732DCC1AE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l" defTabSz="914400"/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AI-Powered Video Surveillance in the Hospitality Industry</a:t>
            </a:r>
          </a:p>
          <a:p>
            <a:pPr marL="800100" lvl="1" indent="-342900" algn="l" defTabSz="914400">
              <a:buChar char="•"/>
            </a:pPr>
            <a:r>
              <a:rPr lang="en-US" sz="2400" dirty="0">
                <a:solidFill>
                  <a:schemeClr val="tx1"/>
                </a:solidFill>
                <a:ea typeface="+mn-lt"/>
                <a:cs typeface="+mn-lt"/>
              </a:rPr>
              <a:t>Enhancing Security, Reducing Risks, Improving Guest Experience</a:t>
            </a:r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457200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1371600" lvl="2" indent="-457200" algn="l" defTabSz="914400">
              <a:lnSpc>
                <a:spcPct val="90000"/>
              </a:lnSpc>
              <a:buFont typeface="Wingdings" panose="020B0604020202020204" pitchFamily="34" charset="0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March 27, 2025</a:t>
            </a:r>
            <a:endParaRPr lang="en-US" sz="2800">
              <a:solidFill>
                <a:schemeClr val="tx1"/>
              </a:solidFill>
              <a:ea typeface="Calibri"/>
              <a:cs typeface="Calibri"/>
            </a:endParaRPr>
          </a:p>
          <a:p>
            <a:pPr marL="1371600" lvl="2" indent="-457200" algn="l" defTabSz="914400">
              <a:lnSpc>
                <a:spcPct val="90000"/>
              </a:lnSpc>
              <a:buFont typeface="Wingdings" panose="020B0604020202020204" pitchFamily="34" charset="0"/>
              <a:buChar char="§"/>
            </a:pPr>
            <a:r>
              <a:rPr lang="en-US" sz="2800" dirty="0">
                <a:solidFill>
                  <a:schemeClr val="tx1"/>
                </a:solidFill>
              </a:rPr>
              <a:t>10:00 AM - 11:30 AM EST</a:t>
            </a:r>
            <a:endParaRPr lang="en-US" sz="2800">
              <a:solidFill>
                <a:schemeClr val="tx1"/>
              </a:solidFill>
              <a:ea typeface="Calibri"/>
              <a:cs typeface="Calibri"/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400">
              <a:solidFill>
                <a:schemeClr val="tx1"/>
              </a:solidFill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OHLA President &amp; CEO: </a:t>
            </a:r>
            <a:r>
              <a:rPr lang="en-US" sz="2400" b="1" dirty="0">
                <a:solidFill>
                  <a:schemeClr val="tx1"/>
                </a:solidFill>
              </a:rPr>
              <a:t>Joe </a:t>
            </a:r>
            <a:r>
              <a:rPr lang="en-US" sz="2400" b="1" dirty="0" err="1">
                <a:solidFill>
                  <a:schemeClr val="tx1"/>
                </a:solidFill>
              </a:rPr>
              <a:t>Savarise</a:t>
            </a:r>
            <a:endParaRPr lang="en-US" sz="2400" b="1" dirty="0">
              <a:solidFill>
                <a:schemeClr val="tx1"/>
              </a:solidFill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Meeting Chair: </a:t>
            </a:r>
            <a:r>
              <a:rPr lang="en-US" sz="2400" b="1" dirty="0">
                <a:solidFill>
                  <a:schemeClr val="tx1"/>
                </a:solidFill>
              </a:rPr>
              <a:t>Ketan Pema</a:t>
            </a:r>
            <a:endParaRPr lang="en-US" sz="2400" b="1" dirty="0">
              <a:solidFill>
                <a:schemeClr val="tx1"/>
              </a:solidFill>
              <a:ea typeface="Calibri"/>
              <a:cs typeface="Calibri"/>
            </a:endParaRPr>
          </a:p>
          <a:p>
            <a:pPr marL="914400" lvl="1" indent="-457200" algn="l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AI Video Surveillance Expert: </a:t>
            </a:r>
            <a:r>
              <a:rPr lang="en-US" sz="2400" b="1" dirty="0">
                <a:solidFill>
                  <a:schemeClr val="tx1"/>
                </a:solidFill>
              </a:rPr>
              <a:t>Gaby </a:t>
            </a:r>
            <a:r>
              <a:rPr lang="en-US" sz="2400" b="1" dirty="0" err="1">
                <a:solidFill>
                  <a:schemeClr val="tx1"/>
                </a:solidFill>
                <a:ea typeface="+mn-lt"/>
                <a:cs typeface="+mn-lt"/>
              </a:rPr>
              <a:t>Batshoun</a:t>
            </a:r>
            <a:endParaRPr lang="en-US" sz="1200" dirty="0" err="1">
              <a:solidFill>
                <a:srgbClr val="755A9B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AEE501-0233-BF2D-D60F-14761BE29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07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3599A-1EFF-A0FB-D7CA-84B94A9B4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7C0E36-DBF1-2E10-4655-1F61DB25C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6068F1E-B6BC-FB39-20C8-0E55E4188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550F78-B2E0-9348-E7D7-B54AF7808F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FDC89A-D103-F0A7-FBD3-439A83788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Introduction &amp; Context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E7308-7ED1-3AE1-3989-3C731310C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C891F6C-E2C2-CB4E-530F-C981776B2D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B33AAA-BA2D-EDB3-2BF9-8D0E719A7946}"/>
              </a:ext>
            </a:extLst>
          </p:cNvPr>
          <p:cNvSpPr txBox="1"/>
          <p:nvPr/>
        </p:nvSpPr>
        <p:spPr>
          <a:xfrm>
            <a:off x="594360" y="2343150"/>
            <a:ext cx="777240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000" dirty="0">
                <a:ea typeface="+mn-lt"/>
                <a:cs typeface="+mn-lt"/>
              </a:rPr>
              <a:t>How has AI-powered video surveillance evolved in recent years?</a:t>
            </a:r>
          </a:p>
          <a:p>
            <a:pPr marL="228600" indent="-228600">
              <a:buFont typeface=""/>
              <a:buChar char="•"/>
            </a:pPr>
            <a:endParaRPr lang="en-US" sz="2000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28600" indent="-228600">
              <a:buFont typeface=""/>
              <a:buChar char="•"/>
            </a:pPr>
            <a:r>
              <a:rPr lang="en-US" sz="2000" dirty="0">
                <a:ea typeface="+mn-lt"/>
                <a:cs typeface="+mn-lt"/>
              </a:rPr>
              <a:t>Why is AI surveillance essential for hotel security today?</a:t>
            </a:r>
            <a:endParaRPr lang="en-US" sz="20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66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D8BFCC-0800-6D99-E7A7-8627DC035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CA55105-2214-37B2-5664-D9952CCA7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9B94144D-27DF-2C10-ADBB-5700E71A2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745280-F09B-978F-9009-14AAAC9FE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55DEBB-8993-0115-2B4E-47CF98633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600" dirty="0">
                <a:ea typeface="+mj-lt"/>
                <a:cs typeface="+mj-lt"/>
              </a:rPr>
              <a:t>Understanding AI Surveillance </a:t>
            </a:r>
            <a:r>
              <a:rPr lang="en-US" sz="3600" err="1">
                <a:ea typeface="+mj-lt"/>
                <a:cs typeface="+mj-lt"/>
              </a:rPr>
              <a:t>Capabilities</a:t>
            </a:r>
            <a:r>
              <a:rPr lang="en-US" sz="3600" err="1">
                <a:latin typeface="Aptos"/>
                <a:ea typeface="Calibri"/>
                <a:cs typeface="Calibri"/>
              </a:rPr>
              <a:t>abilities</a:t>
            </a:r>
            <a:endParaRPr lang="en-US" sz="3600" dirty="0" err="1">
              <a:latin typeface="Aptos"/>
              <a:ea typeface="Calibri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C1277-724B-C86A-7A69-D81A416A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3BFC2A3-863B-71F7-0683-24BAF36B3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11F813-35AA-3A37-B8E7-C57C4DC6D60A}"/>
              </a:ext>
            </a:extLst>
          </p:cNvPr>
          <p:cNvSpPr txBox="1"/>
          <p:nvPr/>
        </p:nvSpPr>
        <p:spPr>
          <a:xfrm>
            <a:off x="594360" y="2343150"/>
            <a:ext cx="7759700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AI &amp; Guest Behavior: 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How does AI identify security threats vs. normal guest activity?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Real-Time Detection: 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Can AI detect weapons or suspicious activity instantly?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Facial &amp; License Plate Recognition: 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How do they enhance hotel security while ensuring privacy?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Reducing False Alarms: </a:t>
            </a:r>
          </a:p>
          <a:p>
            <a:pPr lvl="1"/>
            <a:r>
              <a:rPr lang="en-US" sz="2000" dirty="0">
                <a:ea typeface="+mn-lt"/>
                <a:cs typeface="+mn-lt"/>
              </a:rPr>
              <a:t>How does AI improve accuracy over motion-detection cameras?</a:t>
            </a:r>
            <a:endParaRPr lang="en-US" sz="2000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458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705413-8679-7EE5-FF25-3AAB8056C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C20A83-9ACB-9408-6CF5-48F80F113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E9220729-E422-492D-39DE-F94695801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C407935-24DB-AE7C-EA47-91CB7ACFE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F2DCB6-DAE6-4F0C-1BCD-9DE38E47F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Implementation &amp; Integration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34662-B344-61F8-E3A6-68D666EDF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6688432-70D1-23A2-DB76-3A194E2F4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3E69BC-93A5-C814-E439-B6B88E835378}"/>
              </a:ext>
            </a:extLst>
          </p:cNvPr>
          <p:cNvSpPr txBox="1"/>
          <p:nvPr/>
        </p:nvSpPr>
        <p:spPr>
          <a:xfrm>
            <a:off x="594360" y="2343150"/>
            <a:ext cx="7772400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How do hotels set up AI video surveillance?</a:t>
            </a:r>
            <a:endParaRPr lang="en-US" sz="200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Can AI integrate with existing security systems?</a:t>
            </a:r>
          </a:p>
          <a:p>
            <a:pPr>
              <a:buFont typeface="Arial"/>
              <a:buChar char="•"/>
            </a:pP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What challenges do hotels face with AI security, and how can they overcome them</a:t>
            </a:r>
            <a:r>
              <a:rPr lang="en-US" dirty="0">
                <a:ea typeface="+mn-lt"/>
                <a:cs typeface="+mn-lt"/>
              </a:rPr>
              <a:t>?</a:t>
            </a:r>
            <a:endParaRPr lang="en-US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2010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A30B7-FB85-58C1-9D17-66D47EE8F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55410B6-9576-7806-2DC2-8DDD95633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6DC18C1-530F-2529-0551-D0F210932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8D83E4-2D99-582F-34B1-B2E64A952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4914F6-5860-361E-CB4E-22E8039CC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600" b="1" dirty="0">
                <a:latin typeface="Aptos"/>
                <a:ea typeface="+mj-lt"/>
                <a:cs typeface="+mj-lt"/>
              </a:rPr>
              <a:t>Privacy, Compliance &amp; Ethics</a:t>
            </a:r>
            <a:endParaRPr lang="en-US" sz="3600" dirty="0">
              <a:latin typeface="Apto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3C1318-CDB5-0669-87A8-9FF3BAEF9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15538FE-4BE5-E288-D0B3-C36C6260D4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A8F6B7-654D-5BB9-72B2-A5005A166695}"/>
              </a:ext>
            </a:extLst>
          </p:cNvPr>
          <p:cNvSpPr txBox="1"/>
          <p:nvPr/>
        </p:nvSpPr>
        <p:spPr>
          <a:xfrm>
            <a:off x="594360" y="2343150"/>
            <a:ext cx="7772400" cy="27084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Common Privacy Concerns with AI Surveillance and Compliance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How Does AI Surveillance Balance Security and Guest Privacy?</a:t>
            </a:r>
            <a:endParaRPr lang="en-US" sz="2000" dirty="0"/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054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A69C0D-A86F-0F06-087B-DB31B29BA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149397B-EB5F-7558-8760-CDDFFA963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E47FABA9-8D90-2EB5-A860-4D8EDBAF11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0238D1-9DA5-95B5-113A-10EB3DF44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A7AA14-DAE3-AF40-D241-36F9D2780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Real-World Applications &amp; Case Studies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E7DE6-3D53-4CA9-49B3-188A04B82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16A6CC-D159-38F3-0744-EB3F9622C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A82FA8-3607-AE02-F68A-2A104FB0442A}"/>
              </a:ext>
            </a:extLst>
          </p:cNvPr>
          <p:cNvSpPr txBox="1"/>
          <p:nvPr/>
        </p:nvSpPr>
        <p:spPr>
          <a:xfrm>
            <a:off x="594360" y="2343150"/>
            <a:ext cx="7772400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Examples of hotels using AI to reduce crime?</a:t>
            </a:r>
            <a:endParaRPr lang="en-US" sz="200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Can AI surveillance prevent incidents before they happen? How?</a:t>
            </a: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968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0E97C1-ADA0-1244-8C5D-F7F5A9133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3D658B7-6864-0AB9-0131-6A6A0EEB93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73032185-3527-7978-FF3F-738D79B71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5C6397-14A9-C220-04D0-9032EE23C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FB324-DAEC-ED23-8F85-82987F92C4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Privacy, Compliance &amp; Ethics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F9228-3846-B784-A7AF-BAB9ACE2F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1AB0E91-1B4E-B292-F974-99CD3AFFB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D97C409-F1F2-67FE-CF9A-00A981E99580}"/>
              </a:ext>
            </a:extLst>
          </p:cNvPr>
          <p:cNvSpPr txBox="1"/>
          <p:nvPr/>
        </p:nvSpPr>
        <p:spPr>
          <a:xfrm>
            <a:off x="594360" y="2343150"/>
            <a:ext cx="7772400" cy="39087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Data protection laws &amp; compliance (GDPR, CCPA, etc.)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Balancing security needs with guest privacy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Ethical AI surveillance practices in hospitality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5063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F4C782-BDDB-2821-4101-060BDB0E7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4B4D26E-15CB-ECB4-4F30-DC4BCC2AD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26CF1A3E-CB1C-07B3-ABAA-C01BB4C416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43C75D-ABC2-2A53-4EA9-EFDBCD403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86D0B8-7670-DAE7-1567-007E1CE3E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726" y="678461"/>
            <a:ext cx="6082931" cy="156133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500" dirty="0">
                <a:ea typeface="+mj-lt"/>
                <a:cs typeface="+mj-lt"/>
              </a:rPr>
              <a:t>Real-World Applications &amp; Case Studies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1277A-8416-50F4-1581-AB3BF80D7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930" y="2100105"/>
            <a:ext cx="7570470" cy="407039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defTabSz="914400"/>
            <a:endParaRPr lang="en-US" sz="2400" dirty="0">
              <a:solidFill>
                <a:schemeClr val="tx1"/>
              </a:solidFill>
              <a:ea typeface="Calibri"/>
              <a:cs typeface="Calibri"/>
            </a:endParaRPr>
          </a:p>
          <a:p>
            <a:pPr defTabSz="914400">
              <a:lnSpc>
                <a:spcPct val="90000"/>
              </a:lnSpc>
            </a:pPr>
            <a:endParaRPr lang="en-US" sz="280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DE8670D-2A48-496B-D759-E1D33857A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133" y="676666"/>
            <a:ext cx="1105040" cy="68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E8CC5CB-1A29-DC32-BCAC-7902B251CC35}"/>
              </a:ext>
            </a:extLst>
          </p:cNvPr>
          <p:cNvSpPr txBox="1"/>
          <p:nvPr/>
        </p:nvSpPr>
        <p:spPr>
          <a:xfrm>
            <a:off x="594360" y="2343150"/>
            <a:ext cx="7772400" cy="32624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Success stories: Hotels reducing crime with AI</a:t>
            </a:r>
            <a:endParaRPr lang="en-US" sz="2000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Proactive AI monitoring: Preventing incidents before they happen</a:t>
            </a:r>
            <a:endParaRPr lang="en-US" sz="2000" dirty="0"/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  <a:p>
            <a:pPr marL="228600" indent="-228600">
              <a:buFont typeface=""/>
              <a:buChar char="•"/>
            </a:pPr>
            <a:endParaRPr lang="en-US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1093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38C7EF7CD22341AD9273295377A27B" ma:contentTypeVersion="12" ma:contentTypeDescription="Create a new document." ma:contentTypeScope="" ma:versionID="37d73170c3c1c14f4f1c0e82cf16b2d1">
  <xsd:schema xmlns:xsd="http://www.w3.org/2001/XMLSchema" xmlns:xs="http://www.w3.org/2001/XMLSchema" xmlns:p="http://schemas.microsoft.com/office/2006/metadata/properties" xmlns:ns2="e83b5083-4625-4bcd-ad5f-ae14bf0014cd" xmlns:ns3="86e8384b-a091-434e-bdc0-cfa3aa19c25a" targetNamespace="http://schemas.microsoft.com/office/2006/metadata/properties" ma:root="true" ma:fieldsID="af84793634eb55bc858d5aff0eaa290a" ns2:_="" ns3:_="">
    <xsd:import namespace="e83b5083-4625-4bcd-ad5f-ae14bf0014cd"/>
    <xsd:import namespace="86e8384b-a091-434e-bdc0-cfa3aa19c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b5083-4625-4bcd-ad5f-ae14bf0014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2d05a27-a796-4e00-8492-16fd13244b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e8384b-a091-434e-bdc0-cfa3aa19c25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eddeba2-d251-49ed-a781-b41ba7f017a6}" ma:internalName="TaxCatchAll" ma:showField="CatchAllData" ma:web="86e8384b-a091-434e-bdc0-cfa3aa19c2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3b5083-4625-4bcd-ad5f-ae14bf0014cd">
      <Terms xmlns="http://schemas.microsoft.com/office/infopath/2007/PartnerControls"/>
    </lcf76f155ced4ddcb4097134ff3c332f>
    <TaxCatchAll xmlns="86e8384b-a091-434e-bdc0-cfa3aa19c25a" xsi:nil="true"/>
  </documentManagement>
</p:properties>
</file>

<file path=customXml/itemProps1.xml><?xml version="1.0" encoding="utf-8"?>
<ds:datastoreItem xmlns:ds="http://schemas.openxmlformats.org/officeDocument/2006/customXml" ds:itemID="{201284E4-057A-4EB1-B80D-D64E163EDD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0A7EC3-9A8E-4523-8AD0-C263942684D1}">
  <ds:schemaRefs>
    <ds:schemaRef ds:uri="86e8384b-a091-434e-bdc0-cfa3aa19c25a"/>
    <ds:schemaRef ds:uri="e83b5083-4625-4bcd-ad5f-ae14bf0014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59764B8-5085-4B87-AEC2-7D0A94DFB34B}">
  <ds:schemaRefs>
    <ds:schemaRef ds:uri="86e8384b-a091-434e-bdc0-cfa3aa19c25a"/>
    <ds:schemaRef ds:uri="e83b5083-4625-4bcd-ad5f-ae14bf0014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15</Slides>
  <Notes>13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Introduction</vt:lpstr>
      <vt:lpstr>Introduction &amp; Context</vt:lpstr>
      <vt:lpstr>Understanding AI Surveillance Capabilitiesabilities</vt:lpstr>
      <vt:lpstr>Implementation &amp; Integration</vt:lpstr>
      <vt:lpstr>Privacy, Compliance &amp; Ethics</vt:lpstr>
      <vt:lpstr>Real-World Applications &amp; Case Studies</vt:lpstr>
      <vt:lpstr>Privacy, Compliance &amp; Ethics</vt:lpstr>
      <vt:lpstr>Real-World Applications &amp; Case Studies</vt:lpstr>
      <vt:lpstr>Cost &amp; ROI Considerations</vt:lpstr>
      <vt:lpstr>Next Steps &amp; Conclusion</vt:lpstr>
      <vt:lpstr>Future of AI in Hotel Security</vt:lpstr>
      <vt:lpstr>Addressing Concerns &amp; Misconceptions</vt:lpstr>
      <vt:lpstr>Q&amp;A &amp; Contact Information</vt:lpstr>
      <vt:lpstr>OHLA Innovation &amp; Technology Committee Meeting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revision>352</cp:revision>
  <dcterms:created xsi:type="dcterms:W3CDTF">2013-01-27T09:14:16Z</dcterms:created>
  <dcterms:modified xsi:type="dcterms:W3CDTF">2025-03-27T12:15:28Z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0x0101006538C7EF7CD22341AD9273295377A27B</vt:lpwstr>
  </property>
  <property fmtid="{D5CDD505-2E9C-101B-9397-08002B2CF9AE}" pid="3" name="MediaServiceImageTags">
    <vt:lpwstr/>
  </property>
</Properties>
</file>